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3C1F85-15B9-4849-818A-85862A783234}" type="datetimeFigureOut">
              <a:rPr lang="en-US" smtClean="0"/>
              <a:t>3/7/2021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4DEE1C-0A4B-44AF-806A-3256BA6E9D75}" type="slidenum">
              <a:rPr lang="en-US" smtClean="0"/>
              <a:t>‹#›</a:t>
            </a:fld>
            <a:endParaRPr lang="en-US"/>
          </a:p>
        </p:txBody>
      </p:sp>
    </p:spTree>
    <p:extLst>
      <p:ext uri="{BB962C8B-B14F-4D97-AF65-F5344CB8AC3E}">
        <p14:creationId xmlns:p14="http://schemas.microsoft.com/office/powerpoint/2010/main" val="1405404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PSWs can provide services in care facility or clients' homes as a private caregiver or an employee of care facility (</a:t>
            </a:r>
            <a:r>
              <a:rPr lang="en-US" sz="1200" dirty="0" err="1" smtClean="0">
                <a:effectLst/>
                <a:latin typeface="Times New Roman"/>
                <a:ea typeface="Calibri"/>
              </a:rPr>
              <a:t>Pierratos</a:t>
            </a:r>
            <a:r>
              <a:rPr lang="en-US" sz="1200" dirty="0" smtClean="0">
                <a:effectLst/>
                <a:latin typeface="Times New Roman"/>
                <a:ea typeface="Calibri"/>
              </a:rPr>
              <a:t> et al. 2017). </a:t>
            </a:r>
            <a:endParaRPr lang="en-US" dirty="0"/>
          </a:p>
        </p:txBody>
      </p:sp>
      <p:sp>
        <p:nvSpPr>
          <p:cNvPr id="4" name="Slide Number Placeholder 3"/>
          <p:cNvSpPr>
            <a:spLocks noGrp="1"/>
          </p:cNvSpPr>
          <p:nvPr>
            <p:ph type="sldNum" sz="quarter" idx="10"/>
          </p:nvPr>
        </p:nvSpPr>
        <p:spPr/>
        <p:txBody>
          <a:bodyPr/>
          <a:lstStyle/>
          <a:p>
            <a:fld id="{314DEE1C-0A4B-44AF-806A-3256BA6E9D75}" type="slidenum">
              <a:rPr lang="en-US" smtClean="0"/>
              <a:t>2</a:t>
            </a:fld>
            <a:endParaRPr lang="en-US"/>
          </a:p>
        </p:txBody>
      </p:sp>
    </p:spTree>
    <p:extLst>
      <p:ext uri="{BB962C8B-B14F-4D97-AF65-F5344CB8AC3E}">
        <p14:creationId xmlns:p14="http://schemas.microsoft.com/office/powerpoint/2010/main" val="3906110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1000"/>
              </a:spcAft>
            </a:pPr>
            <a:r>
              <a:rPr lang="en-US" sz="1200" dirty="0" smtClean="0">
                <a:effectLst/>
                <a:latin typeface="Times New Roman"/>
                <a:ea typeface="Calibri"/>
                <a:cs typeface="Times New Roman"/>
              </a:rPr>
              <a:t>Some patients may feel neglected and thus feel insecure. Dignity is restored when they are well taken care of while ensuring their independence. DIPPS can be achieved through good care and not interfering with the patient's personal life, and protecting personal information. Also, create a respectful atmosphere by ensuring a peaceful and comfortable environment.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314DEE1C-0A4B-44AF-806A-3256BA6E9D75}" type="slidenum">
              <a:rPr lang="en-US" smtClean="0"/>
              <a:t>3</a:t>
            </a:fld>
            <a:endParaRPr lang="en-US"/>
          </a:p>
        </p:txBody>
      </p:sp>
    </p:spTree>
    <p:extLst>
      <p:ext uri="{BB962C8B-B14F-4D97-AF65-F5344CB8AC3E}">
        <p14:creationId xmlns:p14="http://schemas.microsoft.com/office/powerpoint/2010/main" val="1213819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In PSWs, time management is quite essential to the caregivers. The caregiver should have strategies that ensure maximum utilization of time</a:t>
            </a:r>
            <a:endParaRPr lang="en-US" dirty="0"/>
          </a:p>
        </p:txBody>
      </p:sp>
      <p:sp>
        <p:nvSpPr>
          <p:cNvPr id="4" name="Slide Number Placeholder 3"/>
          <p:cNvSpPr>
            <a:spLocks noGrp="1"/>
          </p:cNvSpPr>
          <p:nvPr>
            <p:ph type="sldNum" sz="quarter" idx="10"/>
          </p:nvPr>
        </p:nvSpPr>
        <p:spPr/>
        <p:txBody>
          <a:bodyPr/>
          <a:lstStyle/>
          <a:p>
            <a:fld id="{314DEE1C-0A4B-44AF-806A-3256BA6E9D75}" type="slidenum">
              <a:rPr lang="en-US" smtClean="0"/>
              <a:t>4</a:t>
            </a:fld>
            <a:endParaRPr lang="en-US"/>
          </a:p>
        </p:txBody>
      </p:sp>
    </p:spTree>
    <p:extLst>
      <p:ext uri="{BB962C8B-B14F-4D97-AF65-F5344CB8AC3E}">
        <p14:creationId xmlns:p14="http://schemas.microsoft.com/office/powerpoint/2010/main" val="34977560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1000"/>
              </a:spcAft>
            </a:pPr>
            <a:r>
              <a:rPr lang="en-US" sz="1200" dirty="0" smtClean="0">
                <a:effectLst/>
                <a:latin typeface="Times New Roman"/>
                <a:ea typeface="Calibri"/>
                <a:cs typeface="Times New Roman"/>
              </a:rPr>
              <a:t>He/ she can track the patient's progress and thus determine whether the patient is recovering, or his/her health is deteriorating.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314DEE1C-0A4B-44AF-806A-3256BA6E9D75}" type="slidenum">
              <a:rPr lang="en-US" smtClean="0"/>
              <a:t>5</a:t>
            </a:fld>
            <a:endParaRPr lang="en-US"/>
          </a:p>
        </p:txBody>
      </p:sp>
    </p:spTree>
    <p:extLst>
      <p:ext uri="{BB962C8B-B14F-4D97-AF65-F5344CB8AC3E}">
        <p14:creationId xmlns:p14="http://schemas.microsoft.com/office/powerpoint/2010/main" val="13127396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F454B7-365C-493B-8FAC-7DAD4D53A30A}"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C3FEE-0B5C-4789-9396-4281291A8CD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454B7-365C-493B-8FAC-7DAD4D53A30A}"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C3FEE-0B5C-4789-9396-4281291A8CD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DF454B7-365C-493B-8FAC-7DAD4D53A30A}"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C3FEE-0B5C-4789-9396-4281291A8CDF}"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454B7-365C-493B-8FAC-7DAD4D53A30A}"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C3FEE-0B5C-4789-9396-4281291A8CDF}"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F454B7-365C-493B-8FAC-7DAD4D53A30A}" type="datetimeFigureOut">
              <a:rPr lang="en-US" smtClean="0"/>
              <a:t>3/7/2021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C3FEE-0B5C-4789-9396-4281291A8CD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CDF454B7-365C-493B-8FAC-7DAD4D53A30A}"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C3FEE-0B5C-4789-9396-4281291A8CDF}"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F454B7-365C-493B-8FAC-7DAD4D53A30A}" type="datetimeFigureOut">
              <a:rPr lang="en-US" smtClean="0"/>
              <a:t>3/7/2021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2C3FEE-0B5C-4789-9396-4281291A8CD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F454B7-365C-493B-8FAC-7DAD4D53A30A}" type="datetimeFigureOut">
              <a:rPr lang="en-US" smtClean="0"/>
              <a:t>3/7/2021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2C3FEE-0B5C-4789-9396-4281291A8CD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DF454B7-365C-493B-8FAC-7DAD4D53A30A}" type="datetimeFigureOut">
              <a:rPr lang="en-US" smtClean="0"/>
              <a:t>3/7/2021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2C3FEE-0B5C-4789-9396-4281291A8CD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DF454B7-365C-493B-8FAC-7DAD4D53A30A}"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C3FEE-0B5C-4789-9396-4281291A8CDF}"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F454B7-365C-493B-8FAC-7DAD4D53A30A}" type="datetimeFigureOut">
              <a:rPr lang="en-US" smtClean="0"/>
              <a:t>3/7/2021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C3FEE-0B5C-4789-9396-4281291A8CDF}"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DF454B7-365C-493B-8FAC-7DAD4D53A30A}" type="datetimeFigureOut">
              <a:rPr lang="en-US" smtClean="0"/>
              <a:t>3/7/2021</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32C3FEE-0B5C-4789-9396-4281291A8CDF}"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4648200"/>
          </a:xfrm>
        </p:spPr>
        <p:txBody>
          <a:bodyPr>
            <a:normAutofit fontScale="90000"/>
          </a:bodyPr>
          <a:lstStyle/>
          <a:p>
            <a:pPr>
              <a:lnSpc>
                <a:spcPct val="200000"/>
              </a:lnSpc>
              <a:spcBef>
                <a:spcPts val="0"/>
              </a:spcBef>
              <a:spcAft>
                <a:spcPts val="1000"/>
              </a:spcAft>
            </a:pPr>
            <a:r>
              <a:rPr lang="en-US" dirty="0" smtClean="0">
                <a:latin typeface="Times New Roman"/>
                <a:ea typeface="Calibri"/>
                <a:cs typeface="Times New Roman"/>
              </a:rPr>
              <a:t>Personal </a:t>
            </a:r>
            <a:r>
              <a:rPr lang="en-US" dirty="0">
                <a:latin typeface="Times New Roman"/>
                <a:ea typeface="Calibri"/>
                <a:cs typeface="Times New Roman"/>
              </a:rPr>
              <a:t>support worker</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Institutional affiliation</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Name of lecturer</a:t>
            </a:r>
            <a:r>
              <a:rPr lang="en-US" sz="4000" dirty="0">
                <a:latin typeface="Calibri"/>
                <a:ea typeface="Calibri"/>
                <a:cs typeface="Times New Roman"/>
              </a:rPr>
              <a:t/>
            </a:r>
            <a:br>
              <a:rPr lang="en-US" sz="4000" dirty="0">
                <a:latin typeface="Calibri"/>
                <a:ea typeface="Calibri"/>
                <a:cs typeface="Times New Roman"/>
              </a:rPr>
            </a:br>
            <a:r>
              <a:rPr lang="en-US" dirty="0">
                <a:latin typeface="Times New Roman"/>
                <a:ea typeface="Calibri"/>
                <a:cs typeface="Times New Roman"/>
              </a:rPr>
              <a:t>Name of student</a:t>
            </a:r>
            <a:r>
              <a:rPr lang="en-US" sz="4000" dirty="0">
                <a:latin typeface="Calibri"/>
                <a:ea typeface="Calibri"/>
                <a:cs typeface="Times New Roman"/>
              </a:rPr>
              <a:t/>
            </a:r>
            <a:br>
              <a:rPr lang="en-US" sz="4000" dirty="0">
                <a:latin typeface="Calibri"/>
                <a:ea typeface="Calibri"/>
                <a:cs typeface="Times New Roman"/>
              </a:rPr>
            </a:br>
            <a:endParaRPr lang="en-US" dirty="0"/>
          </a:p>
        </p:txBody>
      </p:sp>
      <p:sp>
        <p:nvSpPr>
          <p:cNvPr id="3" name="Subtitle 2"/>
          <p:cNvSpPr>
            <a:spLocks noGrp="1"/>
          </p:cNvSpPr>
          <p:nvPr>
            <p:ph type="subTitle" idx="1"/>
          </p:nvPr>
        </p:nvSpPr>
        <p:spPr>
          <a:xfrm>
            <a:off x="1143000" y="990600"/>
            <a:ext cx="640080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1195227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1905000"/>
            <a:ext cx="8305800" cy="4221163"/>
          </a:xfrm>
        </p:spPr>
        <p:txBody>
          <a:bodyPr/>
          <a:lstStyle/>
          <a:p>
            <a:r>
              <a:rPr lang="en-US" dirty="0">
                <a:latin typeface="Times New Roman"/>
                <a:ea typeface="Calibri"/>
              </a:rPr>
              <a:t>PSWs or personal support workers are private caregivers who provide health care services to people who need help or have health complications. </a:t>
            </a:r>
            <a:endParaRPr lang="en-US" dirty="0" smtClean="0">
              <a:latin typeface="Times New Roman"/>
              <a:ea typeface="Calibri"/>
            </a:endParaRPr>
          </a:p>
          <a:p>
            <a:endParaRPr lang="en-US" dirty="0" smtClean="0">
              <a:latin typeface="Times New Roman"/>
              <a:ea typeface="Calibri"/>
            </a:endParaRPr>
          </a:p>
          <a:p>
            <a:r>
              <a:rPr lang="en-US" dirty="0" smtClean="0">
                <a:latin typeface="Times New Roman"/>
                <a:ea typeface="Calibri"/>
              </a:rPr>
              <a:t>They </a:t>
            </a:r>
            <a:r>
              <a:rPr lang="en-US" dirty="0">
                <a:latin typeface="Times New Roman"/>
                <a:ea typeface="Calibri"/>
              </a:rPr>
              <a:t>are mainly unregulated or governed by anybody. PSWs assist their clients with their daily duties to make them comfortable, ensure clients' physical and emotional well-being and safety</a:t>
            </a:r>
            <a:endParaRPr lang="en-US" dirty="0"/>
          </a:p>
        </p:txBody>
      </p:sp>
      <p:sp>
        <p:nvSpPr>
          <p:cNvPr id="3" name="Title 2"/>
          <p:cNvSpPr>
            <a:spLocks noGrp="1"/>
          </p:cNvSpPr>
          <p:nvPr>
            <p:ph type="title"/>
          </p:nvPr>
        </p:nvSpPr>
        <p:spPr/>
        <p:txBody>
          <a:bodyPr/>
          <a:lstStyle/>
          <a:p>
            <a:r>
              <a:rPr lang="en-US" dirty="0" smtClean="0"/>
              <a:t>introduction</a:t>
            </a:r>
            <a:endParaRPr lang="en-US" dirty="0"/>
          </a:p>
        </p:txBody>
      </p:sp>
    </p:spTree>
    <p:extLst>
      <p:ext uri="{BB962C8B-B14F-4D97-AF65-F5344CB8AC3E}">
        <p14:creationId xmlns:p14="http://schemas.microsoft.com/office/powerpoint/2010/main" val="3107361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1" y="2057400"/>
            <a:ext cx="8001000" cy="4267200"/>
          </a:xfrm>
        </p:spPr>
        <p:txBody>
          <a:bodyPr>
            <a:normAutofit/>
          </a:bodyPr>
          <a:lstStyle/>
          <a:p>
            <a:pPr marL="0" marR="0">
              <a:lnSpc>
                <a:spcPct val="115000"/>
              </a:lnSpc>
              <a:spcBef>
                <a:spcPts val="0"/>
              </a:spcBef>
              <a:spcAft>
                <a:spcPts val="1000"/>
              </a:spcAft>
            </a:pPr>
            <a:r>
              <a:rPr lang="en-US" dirty="0">
                <a:latin typeface="Times New Roman"/>
                <a:ea typeface="Calibri"/>
                <a:cs typeface="Times New Roman"/>
              </a:rPr>
              <a:t>PSWs provide medical services to ill people or people during their recovery period after illness and medication</a:t>
            </a:r>
            <a:endParaRPr lang="en-US" sz="20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PSWs assist their clients with their daily duties</a:t>
            </a:r>
            <a:endParaRPr lang="en-US" sz="20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Preparing meals for the patients</a:t>
            </a:r>
            <a:endParaRPr lang="en-US" sz="20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giving oral medication to those patients as prescribed by the doctor</a:t>
            </a:r>
            <a:endParaRPr lang="en-US" sz="20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ensure clients' dignity, independence, privacy, preference, and safety</a:t>
            </a:r>
            <a:endParaRPr lang="en-US" sz="2000" dirty="0">
              <a:latin typeface="Calibri"/>
              <a:ea typeface="Calibri"/>
              <a:cs typeface="Times New Roman"/>
            </a:endParaRPr>
          </a:p>
          <a:p>
            <a:pPr marL="0" marR="0">
              <a:lnSpc>
                <a:spcPct val="200000"/>
              </a:lnSpc>
              <a:spcBef>
                <a:spcPts val="0"/>
              </a:spcBef>
              <a:spcAft>
                <a:spcPts val="1000"/>
              </a:spcAft>
            </a:pPr>
            <a:endParaRPr lang="en-US" dirty="0">
              <a:latin typeface="Calibri" pitchFamily="34" charset="0"/>
              <a:cs typeface="Calibri" pitchFamily="34" charset="0"/>
            </a:endParaRPr>
          </a:p>
        </p:txBody>
      </p:sp>
      <p:sp>
        <p:nvSpPr>
          <p:cNvPr id="3" name="Title 2"/>
          <p:cNvSpPr>
            <a:spLocks noGrp="1"/>
          </p:cNvSpPr>
          <p:nvPr>
            <p:ph type="title"/>
          </p:nvPr>
        </p:nvSpPr>
        <p:spPr/>
        <p:txBody>
          <a:bodyPr/>
          <a:lstStyle/>
          <a:p>
            <a:r>
              <a:rPr lang="en-US" dirty="0" smtClean="0"/>
              <a:t>Roles of PSWs </a:t>
            </a:r>
            <a:endParaRPr lang="en-US" dirty="0"/>
          </a:p>
        </p:txBody>
      </p:sp>
    </p:spTree>
    <p:extLst>
      <p:ext uri="{BB962C8B-B14F-4D97-AF65-F5344CB8AC3E}">
        <p14:creationId xmlns:p14="http://schemas.microsoft.com/office/powerpoint/2010/main" val="3655277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600200"/>
            <a:ext cx="7408333" cy="4525963"/>
          </a:xfrm>
        </p:spPr>
        <p:txBody>
          <a:bodyPr>
            <a:normAutofit fontScale="85000" lnSpcReduction="10000"/>
          </a:bodyPr>
          <a:lstStyle/>
          <a:p>
            <a:pPr marL="0" marR="0">
              <a:lnSpc>
                <a:spcPct val="200000"/>
              </a:lnSpc>
              <a:spcBef>
                <a:spcPts val="0"/>
              </a:spcBef>
              <a:spcAft>
                <a:spcPts val="1000"/>
              </a:spcAft>
            </a:pPr>
            <a:r>
              <a:rPr lang="en-US" dirty="0">
                <a:latin typeface="Times New Roman"/>
                <a:ea typeface="Calibri"/>
                <a:cs typeface="Times New Roman"/>
              </a:rPr>
              <a:t>The caregivers should schedule their time according to their abilities. That is the "me" schedule. This enables the caregiver to have time to do their duties and perform their duties. </a:t>
            </a:r>
            <a:endParaRPr lang="en-US" sz="2000" dirty="0">
              <a:latin typeface="Calibri"/>
              <a:ea typeface="Calibri"/>
              <a:cs typeface="Times New Roman"/>
            </a:endParaRPr>
          </a:p>
          <a:p>
            <a:pPr marL="0" marR="0">
              <a:lnSpc>
                <a:spcPct val="200000"/>
              </a:lnSpc>
              <a:spcBef>
                <a:spcPts val="0"/>
              </a:spcBef>
              <a:spcAft>
                <a:spcPts val="1000"/>
              </a:spcAft>
            </a:pPr>
            <a:r>
              <a:rPr lang="en-US" dirty="0">
                <a:latin typeface="Times New Roman"/>
                <a:ea typeface="Calibri"/>
                <a:cs typeface="Times New Roman"/>
              </a:rPr>
              <a:t>Define roles and responsibilities. The caregivers should understand their daily duties and assign definite times for each responsibility. </a:t>
            </a:r>
            <a:endParaRPr lang="en-US" sz="2000" dirty="0">
              <a:latin typeface="Calibri"/>
              <a:ea typeface="Calibri"/>
              <a:cs typeface="Times New Roman"/>
            </a:endParaRPr>
          </a:p>
          <a:p>
            <a:r>
              <a:rPr lang="en-US" dirty="0">
                <a:latin typeface="Times New Roman"/>
                <a:ea typeface="Calibri"/>
              </a:rPr>
              <a:t>Plan ahead to save time and reduce stress. He/she should review the doctor's appointments and make sure the patient has an accompaniment during the visit. </a:t>
            </a:r>
            <a:endParaRPr lang="en-US" dirty="0"/>
          </a:p>
        </p:txBody>
      </p:sp>
      <p:sp>
        <p:nvSpPr>
          <p:cNvPr id="3" name="Title 2"/>
          <p:cNvSpPr>
            <a:spLocks noGrp="1"/>
          </p:cNvSpPr>
          <p:nvPr>
            <p:ph type="title"/>
          </p:nvPr>
        </p:nvSpPr>
        <p:spPr/>
        <p:txBody>
          <a:bodyPr/>
          <a:lstStyle/>
          <a:p>
            <a:r>
              <a:rPr lang="en-US" dirty="0" smtClean="0"/>
              <a:t>Time management </a:t>
            </a:r>
            <a:endParaRPr lang="en-US" dirty="0"/>
          </a:p>
        </p:txBody>
      </p:sp>
    </p:spTree>
    <p:extLst>
      <p:ext uri="{BB962C8B-B14F-4D97-AF65-F5344CB8AC3E}">
        <p14:creationId xmlns:p14="http://schemas.microsoft.com/office/powerpoint/2010/main" val="686675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447800"/>
            <a:ext cx="7408333" cy="4678363"/>
          </a:xfrm>
        </p:spPr>
        <p:txBody>
          <a:bodyPr>
            <a:normAutofit fontScale="92500"/>
          </a:bodyPr>
          <a:lstStyle/>
          <a:p>
            <a:pPr marL="0" marR="0">
              <a:lnSpc>
                <a:spcPct val="200000"/>
              </a:lnSpc>
              <a:spcBef>
                <a:spcPts val="0"/>
              </a:spcBef>
              <a:spcAft>
                <a:spcPts val="1000"/>
              </a:spcAft>
            </a:pPr>
            <a:r>
              <a:rPr lang="en-US" dirty="0">
                <a:latin typeface="Times New Roman"/>
                <a:ea typeface="Calibri"/>
                <a:cs typeface="Times New Roman"/>
              </a:rPr>
              <a:t>Subjective data is data based on the patient's point of view. This includes concerns, feelings, and perceptions of the patient. It is mainly collected through interviews. </a:t>
            </a:r>
            <a:endParaRPr lang="en-US" sz="20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The best caregivers keep a record of their duties and conditions of their clients. Proper records act as references for the next PSWs</a:t>
            </a:r>
            <a:endParaRPr lang="en-US" sz="2000" dirty="0">
              <a:latin typeface="Calibri"/>
              <a:ea typeface="Calibri"/>
              <a:cs typeface="Times New Roman"/>
            </a:endParaRPr>
          </a:p>
          <a:p>
            <a:pPr marL="0" marR="0">
              <a:lnSpc>
                <a:spcPct val="115000"/>
              </a:lnSpc>
              <a:spcBef>
                <a:spcPts val="0"/>
              </a:spcBef>
              <a:spcAft>
                <a:spcPts val="1000"/>
              </a:spcAft>
            </a:pPr>
            <a:r>
              <a:rPr lang="en-US" dirty="0">
                <a:latin typeface="Times New Roman"/>
                <a:ea typeface="Calibri"/>
                <a:cs typeface="Times New Roman"/>
              </a:rPr>
              <a:t>Objective data is the visual information about the patient. It is obtained through physical examination and </a:t>
            </a:r>
            <a:r>
              <a:rPr lang="en-US" dirty="0" smtClean="0">
                <a:latin typeface="Times New Roman"/>
                <a:ea typeface="Calibri"/>
                <a:cs typeface="Times New Roman"/>
              </a:rPr>
              <a:t>observation. </a:t>
            </a:r>
            <a:endParaRPr lang="en-US" sz="2000" dirty="0">
              <a:latin typeface="Calibri"/>
              <a:ea typeface="Calibri"/>
              <a:cs typeface="Times New Roman"/>
            </a:endParaRPr>
          </a:p>
          <a:p>
            <a:endParaRPr lang="en-US" dirty="0"/>
          </a:p>
        </p:txBody>
      </p:sp>
      <p:sp>
        <p:nvSpPr>
          <p:cNvPr id="3" name="Title 2"/>
          <p:cNvSpPr>
            <a:spLocks noGrp="1"/>
          </p:cNvSpPr>
          <p:nvPr>
            <p:ph type="title"/>
          </p:nvPr>
        </p:nvSpPr>
        <p:spPr>
          <a:xfrm>
            <a:off x="457200" y="338328"/>
            <a:ext cx="8229600" cy="957072"/>
          </a:xfrm>
        </p:spPr>
        <p:txBody>
          <a:bodyPr/>
          <a:lstStyle/>
          <a:p>
            <a:r>
              <a:rPr lang="en-US" dirty="0" smtClean="0"/>
              <a:t>Subjective and objective data</a:t>
            </a:r>
            <a:endParaRPr lang="en-US" dirty="0"/>
          </a:p>
        </p:txBody>
      </p:sp>
    </p:spTree>
    <p:extLst>
      <p:ext uri="{BB962C8B-B14F-4D97-AF65-F5344CB8AC3E}">
        <p14:creationId xmlns:p14="http://schemas.microsoft.com/office/powerpoint/2010/main" val="1414281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524000"/>
            <a:ext cx="7408333" cy="4876800"/>
          </a:xfrm>
        </p:spPr>
        <p:txBody>
          <a:bodyPr>
            <a:normAutofit fontScale="92500" lnSpcReduction="10000"/>
          </a:bodyPr>
          <a:lstStyle/>
          <a:p>
            <a:pPr marL="457200" marR="0" indent="-457200">
              <a:lnSpc>
                <a:spcPct val="200000"/>
              </a:lnSpc>
              <a:spcBef>
                <a:spcPts val="0"/>
              </a:spcBef>
              <a:spcAft>
                <a:spcPts val="1000"/>
              </a:spcAft>
            </a:pPr>
            <a:r>
              <a:rPr lang="en-US" dirty="0" err="1">
                <a:latin typeface="Times New Roman"/>
                <a:ea typeface="Calibri"/>
                <a:cs typeface="Times New Roman"/>
              </a:rPr>
              <a:t>Pierratos</a:t>
            </a:r>
            <a:r>
              <a:rPr lang="en-US" dirty="0">
                <a:latin typeface="Times New Roman"/>
                <a:ea typeface="Calibri"/>
                <a:cs typeface="Times New Roman"/>
              </a:rPr>
              <a:t>, A., Tremblay, M., </a:t>
            </a:r>
            <a:r>
              <a:rPr lang="en-US" dirty="0" err="1">
                <a:latin typeface="Times New Roman"/>
                <a:ea typeface="Calibri"/>
                <a:cs typeface="Times New Roman"/>
              </a:rPr>
              <a:t>Kandasamy</a:t>
            </a:r>
            <a:r>
              <a:rPr lang="en-US" dirty="0">
                <a:latin typeface="Times New Roman"/>
                <a:ea typeface="Calibri"/>
                <a:cs typeface="Times New Roman"/>
              </a:rPr>
              <a:t>, G., Woodward, G., Blake, P., Graham, J., ... &amp; Harvey, R. (2017). Personal Support Worker (PSW)‐supported home hemodialysis: A paradigm shift. </a:t>
            </a:r>
            <a:r>
              <a:rPr lang="en-US" i="1" dirty="0">
                <a:latin typeface="Times New Roman"/>
                <a:ea typeface="Calibri"/>
                <a:cs typeface="Times New Roman"/>
              </a:rPr>
              <a:t>Hemodialysis International</a:t>
            </a:r>
            <a:r>
              <a:rPr lang="en-US" dirty="0">
                <a:latin typeface="Times New Roman"/>
                <a:ea typeface="Calibri"/>
                <a:cs typeface="Times New Roman"/>
              </a:rPr>
              <a:t>, </a:t>
            </a:r>
            <a:r>
              <a:rPr lang="en-US" i="1" dirty="0">
                <a:latin typeface="Times New Roman"/>
                <a:ea typeface="Calibri"/>
                <a:cs typeface="Times New Roman"/>
              </a:rPr>
              <a:t>21</a:t>
            </a:r>
            <a:r>
              <a:rPr lang="en-US" dirty="0">
                <a:latin typeface="Times New Roman"/>
                <a:ea typeface="Calibri"/>
                <a:cs typeface="Times New Roman"/>
              </a:rPr>
              <a:t>(2), 173-179.</a:t>
            </a:r>
            <a:endParaRPr lang="en-US" sz="2000" dirty="0">
              <a:latin typeface="Calibri"/>
              <a:ea typeface="Calibri"/>
              <a:cs typeface="Times New Roman"/>
            </a:endParaRPr>
          </a:p>
          <a:p>
            <a:pPr marL="457200" marR="0" indent="-457200">
              <a:lnSpc>
                <a:spcPct val="200000"/>
              </a:lnSpc>
              <a:spcBef>
                <a:spcPts val="0"/>
              </a:spcBef>
              <a:spcAft>
                <a:spcPts val="1000"/>
              </a:spcAft>
            </a:pPr>
            <a:r>
              <a:rPr lang="en-US" dirty="0" err="1">
                <a:latin typeface="Times New Roman"/>
                <a:ea typeface="Calibri"/>
                <a:cs typeface="Times New Roman"/>
              </a:rPr>
              <a:t>Zagrodney</a:t>
            </a:r>
            <a:r>
              <a:rPr lang="en-US" dirty="0">
                <a:latin typeface="Times New Roman"/>
                <a:ea typeface="Calibri"/>
                <a:cs typeface="Times New Roman"/>
              </a:rPr>
              <a:t>, K., &amp; Saks, M. (2017). Personal support workers in Canada: The new </a:t>
            </a:r>
            <a:r>
              <a:rPr lang="en-US" dirty="0" err="1">
                <a:latin typeface="Times New Roman"/>
                <a:ea typeface="Calibri"/>
                <a:cs typeface="Times New Roman"/>
              </a:rPr>
              <a:t>precariat</a:t>
            </a:r>
            <a:r>
              <a:rPr lang="en-US" dirty="0">
                <a:latin typeface="Times New Roman"/>
                <a:ea typeface="Calibri"/>
                <a:cs typeface="Times New Roman"/>
              </a:rPr>
              <a:t>?. </a:t>
            </a:r>
            <a:r>
              <a:rPr lang="en-US" i="1" dirty="0">
                <a:latin typeface="Times New Roman"/>
                <a:ea typeface="Calibri"/>
                <a:cs typeface="Times New Roman"/>
              </a:rPr>
              <a:t>Healthcare Policy</a:t>
            </a:r>
            <a:r>
              <a:rPr lang="en-US" dirty="0">
                <a:latin typeface="Times New Roman"/>
                <a:ea typeface="Calibri"/>
                <a:cs typeface="Times New Roman"/>
              </a:rPr>
              <a:t>, </a:t>
            </a:r>
            <a:r>
              <a:rPr lang="en-US" i="1" dirty="0">
                <a:latin typeface="Times New Roman"/>
                <a:ea typeface="Calibri"/>
                <a:cs typeface="Times New Roman"/>
              </a:rPr>
              <a:t>13</a:t>
            </a:r>
            <a:r>
              <a:rPr lang="en-US" dirty="0">
                <a:latin typeface="Times New Roman"/>
                <a:ea typeface="Calibri"/>
                <a:cs typeface="Times New Roman"/>
              </a:rPr>
              <a:t>(2), 31.</a:t>
            </a:r>
            <a:endParaRPr lang="en-US" sz="2000" dirty="0">
              <a:latin typeface="Calibri"/>
              <a:ea typeface="Calibri"/>
              <a:cs typeface="Times New Roman"/>
            </a:endParaRPr>
          </a:p>
          <a:p>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38416264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22</TotalTime>
  <Words>463</Words>
  <Application>Microsoft Office PowerPoint</Application>
  <PresentationFormat>On-screen Show (4:3)</PresentationFormat>
  <Paragraphs>30</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Waveform</vt:lpstr>
      <vt:lpstr>Personal support worker Institutional affiliation Name of lecturer Name of student </vt:lpstr>
      <vt:lpstr>introduction</vt:lpstr>
      <vt:lpstr>Roles of PSWs </vt:lpstr>
      <vt:lpstr>Time management </vt:lpstr>
      <vt:lpstr>Subjective and objective data</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support worker Institutional affiliation Name of lecturer Name of student</dc:title>
  <dc:creator>Windows User</dc:creator>
  <cp:lastModifiedBy>Windows User</cp:lastModifiedBy>
  <cp:revision>3</cp:revision>
  <dcterms:created xsi:type="dcterms:W3CDTF">2021-03-07T10:19:01Z</dcterms:created>
  <dcterms:modified xsi:type="dcterms:W3CDTF">2021-03-07T10:41:17Z</dcterms:modified>
</cp:coreProperties>
</file>